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4" r:id="rId22"/>
  </p:sldIdLst>
  <p:sldSz cx="18288000" cy="10287000"/>
  <p:notesSz cx="6858000" cy="9144000"/>
  <p:embeddedFontLst>
    <p:embeddedFont>
      <p:font typeface="Cormorant Garamond Bold" panose="020B0604020202020204" charset="0"/>
      <p:regular r:id="rId24"/>
    </p:embeddedFont>
    <p:embeddedFont>
      <p:font typeface="Cormorant Garamond Bold Italics" panose="020B0604020202020204" charset="0"/>
      <p:regular r:id="rId25"/>
    </p:embeddedFont>
    <p:embeddedFont>
      <p:font typeface="Quicksand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27C1C-743E-442F-AE55-1076C38A1F27}" v="27" dt="2024-09-21T18:08:59.298"/>
    <p1510:client id="{98586B92-D44B-45FF-B9CC-C3487A6B0F15}" v="15" dt="2024-09-21T19:41:55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886" autoAdjust="0"/>
  </p:normalViewPr>
  <p:slideViewPr>
    <p:cSldViewPr>
      <p:cViewPr varScale="1">
        <p:scale>
          <a:sx n="38" d="100"/>
          <a:sy n="38" d="100"/>
        </p:scale>
        <p:origin x="12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8:06:2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1:53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8:01:56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24575,'4'0'0,"1"-1"0,-1 1 0,0-1 0,0 0 0,0 0 0,0-1 0,0 1 0,0-1 0,-1 0 0,1 0 0,6-5 0,36-32 0,-39 32 0,30-29 0,-2-2 0,49-68 0,-80 99 0,0 2 0,-1 0 0,0 0 0,1 0 0,0 0 0,0 1 0,0 0 0,10-8 0,-13 12 0,-1 0 0,0 0 0,1-1 0,-1 1 0,0 0 0,1 0 0,-1 0 0,1 0 0,-1 0 0,1 0 0,-1-1 0,0 1 0,1 0 0,-1 0 0,1 0 0,-1 1 0,1-1 0,-1 0 0,0 0 0,1 0 0,-1 0 0,1 0 0,-1 0 0,1 1 0,-1-1 0,0 0 0,1 0 0,-1 0 0,0 1 0,1-1 0,-1 1 0,8 15 0,-3 23 0,-5-36 0,0 307 105,-4-133-1575,4-140-5356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8:01:5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24575,'33'0'0,"-18"-1"0,-1 0 0,0 2 0,1-1 0,-1 2 0,20 4 0,-30-5 0,0 1 0,-1-1 0,1 1 0,0 0 0,-1 0 0,1 0 0,-1 0 0,0 1 0,0-1 0,0 1 0,0 0 0,0 0 0,-1 0 0,1 0 0,-1 1 0,0-1 0,0 0 0,0 1 0,0 0 0,-1-1 0,1 1 0,-1 0 0,2 8 0,-2-5 0,0-1 0,0 1 0,-1 0 0,0 0 0,0 0 0,0 0 0,-1 0 0,0 0 0,-1 0 0,1 0 0,-1-1 0,0 1 0,-6 10 0,-2 2 0,-2 0 0,-26 34 0,21-30 0,11-15 0,-1-2 0,1 1 0,-14 11 0,-7 5 0,27-22 0,0-1 0,0 0 0,-1 0 0,1 1 0,0-1 0,0 0 0,0 0 0,0 1 0,0-1 0,-1 0 0,1 0 0,0 1 0,0-1 0,0 0 0,0 1 0,0-1 0,0 0 0,0 0 0,0 1 0,0-1 0,0 0 0,0 1 0,0-1 0,0 0 0,1 0 0,-1 1 0,0-1 0,0 0 0,0 1 0,0-1 0,0 0 0,1 0 0,-1 0 0,0 1 0,0-1 0,0 0 0,1 0 0,-1 0 0,0 1 0,0-1 0,1 0 0,-1 0 0,0 0 0,0 0 0,1 0 0,-1 1 0,0-1 0,0 0 0,1 0 0,-1 0 0,0 0 0,1 0 0,-1 0 0,0 0 0,0 0 0,1 0 0,-1 0 0,0 0 0,1 0 0,-1 0 0,0-1 0,1 1 0,23 1 0,-22-1 0,154-4-1365,-118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8:02:0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24575,'0'-1'0,"0"0"0,0 0 0,1 0 0,-1 0 0,1-1 0,-1 1 0,1 0 0,-1 0 0,1 0 0,-1 0 0,1 0 0,0 0 0,0 0 0,-1 0 0,1 1 0,0-1 0,0 0 0,0 0 0,2 0 0,24-14 0,-18 11 0,3-2 0,1 0 0,-1 1 0,1 0 0,0 1 0,22-4 0,-31 8 0,0-1 0,-1 1 0,1-1 0,0 1 0,-1 1 0,1-1 0,0 0 0,-1 1 0,1 0 0,0 0 0,-1 0 0,1 0 0,-1 0 0,1 1 0,-1 0 0,0-1 0,0 1 0,0 0 0,0 1 0,0-1 0,0 1 0,-1-1 0,1 1 0,-1 0 0,4 5 0,2 5 0,-1 0 0,-1 1 0,0-1 0,-1 2 0,0-1 0,-1 0 0,2 16 0,-4-20 0,-1 0 0,0-1 0,-1 1 0,0 0 0,-1 0 0,1-1 0,-2 1 0,0 0 0,0-1 0,0 1 0,-7 13 0,8-22 0,1 0 0,-1 0 0,1 0 0,0-1 0,-1 1 0,1 0 0,0 0 0,0 0 0,0 0 0,-1-1 0,1 1 0,0 0 0,0 0 0,0 0 0,0 0 0,0 0 0,1 0 0,-1-1 0,0 1 0,0 0 0,1 0 0,-1 0 0,0 0 0,1-1 0,-1 1 0,0 0 0,1 0 0,-1-1 0,1 1 0,0 0 0,-1-1 0,1 1 0,0-1 0,-1 1 0,1-1 0,0 1 0,-1-1 0,1 1 0,0-1 0,0 1 0,0-1 0,-1 0 0,1 0 0,0 1 0,0-1 0,0 0 0,0 0 0,1 0 0,8 1 0,-1 0 0,1 0 0,17-2 0,-10 1 0,-13 0 0,1 1 0,-1 0 0,1 0 0,-1 0 0,0 0 0,1 1 0,-1 0 0,0 0 0,0 0 0,0 0 0,-1 0 0,1 1 0,0 0 0,-1 0 0,1 0 0,-1 0 0,0 1 0,0-1 0,-1 1 0,1-1 0,-1 1 0,1 0 0,-1 0 0,-1 0 0,1 1 0,0-1 0,-1 0 0,0 1 0,0-1 0,0 0 0,-1 1 0,1-1 0,-1 1 0,0 0 0,0-1 0,-1 1 0,1-1 0,-1 1 0,0-1 0,-3 7 0,2-6 0,0-1 0,0 0 0,0-1 0,-1 1 0,0 0 0,1-1 0,-1 1 0,-1-1 0,1 0 0,0 0 0,-1 0 0,0-1 0,1 1 0,-1-1 0,0 0 0,-5 2 0,-8 3 0,-1 0 0,-28 6 0,30-9 0,-26 7-103,22-4-108,0-1 1,-1-1 0,0-2 0,0 1-1,-37-1 1,28-7-6616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18:02:0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24575,'-1'59'0,"3"75"0,-2-129 0,1-1 0,-1 0 0,1 1 0,0-1 0,0 0 0,0 0 0,1 0 0,-1 0 0,1 0 0,0 0 0,0 0 0,1-1 0,-1 1 0,1-1 0,-1 1 0,1-1 0,6 5 0,-4-5 0,1 1 0,0-1 0,-1-1 0,1 1 0,0-1 0,0 0 0,0 0 0,1-1 0,-1 1 0,0-1 0,10 0 0,-5 0 0,-1-1 0,1 0 0,0 0 0,0-1 0,-1 0 0,1-1 0,0 0 0,-1-1 0,0 0 0,0 0 0,0-1 0,0-1 0,0 0 0,-1 0 0,0-1 0,11-8 0,-18 12 0,1 0 0,0 0 0,0-1 0,0 2 0,1-1 0,-1 0 0,0 1 0,1-1 0,-1 1 0,8-2 0,-9 4 0,-1-1 0,1 0 0,-1 0 0,1 1 0,0-1 0,-1 1 0,1 0 0,-1-1 0,1 1 0,-1 0 0,0 0 0,1 0 0,-1 0 0,0 0 0,0 0 0,0 0 0,1 0 0,-1 1 0,0-1 0,-1 0 0,1 1 0,0-1 0,0 0 0,0 1 0,-1-1 0,1 1 0,0 1 0,5 14 19,0 1-1,-1 0 1,-1-1-1,0 2 0,1 23 1,0 96-1217,-5-128 920,0 29-6548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A1C05-1BC5-40D1-B6DD-1E95BF873A06}" type="datetimeFigureOut">
              <a:rPr lang="en-IL" smtClean="0"/>
              <a:t>09/21/2024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527AD-833F-40A5-A475-5F389C7F78D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046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463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668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775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103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045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27AD-833F-40A5-A475-5F389C7F78D9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333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10" Type="http://schemas.openxmlformats.org/officeDocument/2006/relationships/customXml" Target="../ink/ink4.xml"/><Relationship Id="rId4" Type="http://schemas.openxmlformats.org/officeDocument/2006/relationships/image" Target="../media/image7.svg"/><Relationship Id="rId9" Type="http://schemas.openxmlformats.org/officeDocument/2006/relationships/image" Target="../media/image25.png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9.sv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7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28780" y="88117"/>
            <a:ext cx="3659220" cy="10198883"/>
          </a:xfrm>
          <a:custGeom>
            <a:avLst/>
            <a:gdLst/>
            <a:ahLst/>
            <a:cxnLst/>
            <a:rect l="l" t="t" r="r" b="b"/>
            <a:pathLst>
              <a:path w="3659220" h="10198883">
                <a:moveTo>
                  <a:pt x="0" y="0"/>
                </a:moveTo>
                <a:lnTo>
                  <a:pt x="3659220" y="0"/>
                </a:lnTo>
                <a:lnTo>
                  <a:pt x="3659220" y="10198883"/>
                </a:lnTo>
                <a:lnTo>
                  <a:pt x="0" y="10198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92546" b="-106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985401" y="1028700"/>
            <a:ext cx="11861000" cy="2216882"/>
          </a:xfrm>
          <a:custGeom>
            <a:avLst/>
            <a:gdLst/>
            <a:ahLst/>
            <a:cxnLst/>
            <a:rect l="l" t="t" r="r" b="b"/>
            <a:pathLst>
              <a:path w="11861000" h="2216882">
                <a:moveTo>
                  <a:pt x="0" y="0"/>
                </a:moveTo>
                <a:lnTo>
                  <a:pt x="11861000" y="0"/>
                </a:lnTo>
                <a:lnTo>
                  <a:pt x="11861000" y="2216882"/>
                </a:lnTo>
                <a:lnTo>
                  <a:pt x="0" y="2216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4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073959" y="3535548"/>
            <a:ext cx="12772442" cy="451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Artful Accessibility -</a:t>
            </a:r>
          </a:p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Individuals with Mobility Disabilities in Art Exhibition</a:t>
            </a:r>
          </a:p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Final Project Phase A-61998</a:t>
            </a:r>
          </a:p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24-2-D-6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4583" y="8376285"/>
            <a:ext cx="4841636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Marysoul Karawany</a:t>
            </a:r>
          </a:p>
          <a:p>
            <a:pPr algn="l">
              <a:lnSpc>
                <a:spcPts val="6019"/>
              </a:lnSpc>
            </a:pPr>
            <a:r>
              <a:rPr lang="en-US" sz="42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Mustafa Shama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3612" y="8421370"/>
            <a:ext cx="3498652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Supervisor: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Dr. Julia Sheidin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99AC2C-F58F-6FEB-30D5-B620144F4223}"/>
                  </a:ext>
                </a:extLst>
              </p14:cNvPr>
              <p14:cNvContentPartPr/>
              <p14:nvPr/>
            </p14:nvContentPartPr>
            <p14:xfrm>
              <a:off x="-236625" y="224149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99AC2C-F58F-6FEB-30D5-B620144F42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45265" y="223285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9291" y="9108809"/>
            <a:ext cx="2160017" cy="1178191"/>
          </a:xfrm>
          <a:custGeom>
            <a:avLst/>
            <a:gdLst/>
            <a:ahLst/>
            <a:cxnLst/>
            <a:rect l="l" t="t" r="r" b="b"/>
            <a:pathLst>
              <a:path w="2160017" h="1178191">
                <a:moveTo>
                  <a:pt x="0" y="0"/>
                </a:moveTo>
                <a:lnTo>
                  <a:pt x="2160018" y="0"/>
                </a:lnTo>
                <a:lnTo>
                  <a:pt x="2160018" y="1178191"/>
                </a:lnTo>
                <a:lnTo>
                  <a:pt x="0" y="117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4834753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0" y="9280712"/>
            <a:ext cx="4696945" cy="1006288"/>
          </a:xfrm>
          <a:custGeom>
            <a:avLst/>
            <a:gdLst/>
            <a:ahLst/>
            <a:cxnLst/>
            <a:rect l="l" t="t" r="r" b="b"/>
            <a:pathLst>
              <a:path w="4696945" h="1006288">
                <a:moveTo>
                  <a:pt x="0" y="0"/>
                </a:moveTo>
                <a:lnTo>
                  <a:pt x="4696945" y="0"/>
                </a:lnTo>
                <a:lnTo>
                  <a:pt x="469694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561709" y="2563323"/>
            <a:ext cx="17542719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System Performance and Reliability: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Ensure minimal failures, real-time responsiveness, and energy efficiency.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Usability and Durability: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Ensure precise detection and height adjustment with durable, high-quality components resistant to environmental factors.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5149" y="468088"/>
            <a:ext cx="15783045" cy="136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Main Non-Functional Requirements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7391" y="9095626"/>
            <a:ext cx="2163817" cy="1180264"/>
          </a:xfrm>
          <a:custGeom>
            <a:avLst/>
            <a:gdLst/>
            <a:ahLst/>
            <a:cxnLst/>
            <a:rect l="l" t="t" r="r" b="b"/>
            <a:pathLst>
              <a:path w="2163817" h="1180264">
                <a:moveTo>
                  <a:pt x="0" y="0"/>
                </a:moveTo>
                <a:lnTo>
                  <a:pt x="2163818" y="0"/>
                </a:lnTo>
                <a:lnTo>
                  <a:pt x="2163818" y="1180264"/>
                </a:lnTo>
                <a:lnTo>
                  <a:pt x="0" y="1180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5130674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701656" y="2600644"/>
            <a:ext cx="5316421" cy="279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System</a:t>
            </a:r>
          </a:p>
          <a:p>
            <a:pPr marL="0" lvl="0" indent="0" algn="l">
              <a:lnSpc>
                <a:spcPts val="11199"/>
              </a:lnSpc>
              <a:spcBef>
                <a:spcPct val="0"/>
              </a:spcBef>
            </a:pPr>
            <a:r>
              <a:rPr lang="en-US" sz="79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Architecture</a:t>
            </a:r>
          </a:p>
        </p:txBody>
      </p:sp>
      <p:pic>
        <p:nvPicPr>
          <p:cNvPr id="51" name="Picture 50" descr="A diagram of a computer chip&#10;&#10;Description automatically generated">
            <a:extLst>
              <a:ext uri="{FF2B5EF4-FFF2-40B4-BE49-F238E27FC236}">
                <a16:creationId xmlns:a16="http://schemas.microsoft.com/office/drawing/2014/main" id="{E014ECF1-B133-82D1-8C6F-4F15401FF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47" y="84967"/>
            <a:ext cx="7162800" cy="10117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AB2D123-2770-BB9E-E9E2-096802B89AA4}"/>
                  </a:ext>
                </a:extLst>
              </p14:cNvPr>
              <p14:cNvContentPartPr/>
              <p14:nvPr/>
            </p14:nvContentPartPr>
            <p14:xfrm>
              <a:off x="11193375" y="2118379"/>
              <a:ext cx="120240" cy="210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AB2D123-2770-BB9E-E9E2-096802B89A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4375" y="2109379"/>
                <a:ext cx="137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24D76C-7C12-4932-AE54-82D725396989}"/>
                  </a:ext>
                </a:extLst>
              </p14:cNvPr>
              <p14:cNvContentPartPr/>
              <p14:nvPr/>
            </p14:nvContentPartPr>
            <p14:xfrm>
              <a:off x="7815855" y="2461819"/>
              <a:ext cx="99720" cy="136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24D76C-7C12-4932-AE54-82D7253969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7215" y="2452819"/>
                <a:ext cx="117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989F09A-BFC3-7F9C-FACC-B6CF35DEDACB}"/>
                  </a:ext>
                </a:extLst>
              </p14:cNvPr>
              <p14:cNvContentPartPr/>
              <p14:nvPr/>
            </p14:nvContentPartPr>
            <p14:xfrm>
              <a:off x="10927695" y="7273219"/>
              <a:ext cx="164520" cy="214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989F09A-BFC3-7F9C-FACC-B6CF35DEDA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19055" y="7264219"/>
                <a:ext cx="182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2EC3AB-40F5-C936-AEFB-D9471C636FAB}"/>
                  </a:ext>
                </a:extLst>
              </p14:cNvPr>
              <p14:cNvContentPartPr/>
              <p14:nvPr/>
            </p14:nvContentPartPr>
            <p14:xfrm>
              <a:off x="10441335" y="309379"/>
              <a:ext cx="149400" cy="204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2EC3AB-40F5-C936-AEFB-D9471C636F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32335" y="300739"/>
                <a:ext cx="167040" cy="22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426" y="9048327"/>
            <a:ext cx="2270900" cy="1238673"/>
          </a:xfrm>
          <a:custGeom>
            <a:avLst/>
            <a:gdLst/>
            <a:ahLst/>
            <a:cxnLst/>
            <a:rect l="l" t="t" r="r" b="b"/>
            <a:pathLst>
              <a:path w="2270900" h="1238673">
                <a:moveTo>
                  <a:pt x="2270900" y="0"/>
                </a:moveTo>
                <a:lnTo>
                  <a:pt x="0" y="0"/>
                </a:lnTo>
                <a:lnTo>
                  <a:pt x="0" y="1238673"/>
                </a:lnTo>
                <a:lnTo>
                  <a:pt x="2270900" y="1238673"/>
                </a:lnTo>
                <a:lnTo>
                  <a:pt x="22709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35426" y="-248203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0" y="0"/>
                </a:moveTo>
                <a:lnTo>
                  <a:pt x="3453247" y="0"/>
                </a:lnTo>
                <a:lnTo>
                  <a:pt x="3453247" y="2079620"/>
                </a:lnTo>
                <a:lnTo>
                  <a:pt x="0" y="207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181600" y="-248203"/>
            <a:ext cx="12954000" cy="10535203"/>
          </a:xfrm>
          <a:custGeom>
            <a:avLst/>
            <a:gdLst/>
            <a:ahLst/>
            <a:cxnLst/>
            <a:rect l="l" t="t" r="r" b="b"/>
            <a:pathLst>
              <a:path w="10392386" h="10535203">
                <a:moveTo>
                  <a:pt x="0" y="0"/>
                </a:moveTo>
                <a:lnTo>
                  <a:pt x="10392386" y="0"/>
                </a:lnTo>
                <a:lnTo>
                  <a:pt x="10392386" y="10535203"/>
                </a:lnTo>
                <a:lnTo>
                  <a:pt x="0" y="10535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2" t="-3505" r="-56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937091" y="3673473"/>
            <a:ext cx="4981820" cy="2787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99"/>
              </a:lnSpc>
            </a:pPr>
            <a:r>
              <a:rPr lang="en-US" sz="79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Sequence</a:t>
            </a:r>
          </a:p>
          <a:p>
            <a:pPr algn="just">
              <a:lnSpc>
                <a:spcPts val="11199"/>
              </a:lnSpc>
            </a:pPr>
            <a:r>
              <a:rPr lang="en-US" sz="79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06216" cy="1147964"/>
          </a:xfrm>
          <a:custGeom>
            <a:avLst/>
            <a:gdLst/>
            <a:ahLst/>
            <a:cxnLst/>
            <a:rect l="l" t="t" r="r" b="b"/>
            <a:pathLst>
              <a:path w="1906216" h="1147964">
                <a:moveTo>
                  <a:pt x="0" y="0"/>
                </a:moveTo>
                <a:lnTo>
                  <a:pt x="1906216" y="0"/>
                </a:lnTo>
                <a:lnTo>
                  <a:pt x="1906216" y="1147964"/>
                </a:lnTo>
                <a:lnTo>
                  <a:pt x="0" y="114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0033148" y="0"/>
            <a:ext cx="8254852" cy="10287000"/>
          </a:xfrm>
          <a:custGeom>
            <a:avLst/>
            <a:gdLst/>
            <a:ahLst/>
            <a:cxnLst/>
            <a:rect l="l" t="t" r="r" b="b"/>
            <a:pathLst>
              <a:path w="8254852" h="10287000">
                <a:moveTo>
                  <a:pt x="0" y="0"/>
                </a:moveTo>
                <a:lnTo>
                  <a:pt x="8254852" y="0"/>
                </a:lnTo>
                <a:lnTo>
                  <a:pt x="8254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8" r="-27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-35426" y="704453"/>
            <a:ext cx="10593118" cy="25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06"/>
              </a:lnSpc>
            </a:pPr>
            <a:r>
              <a:rPr lang="en-US" sz="721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YOLO Algorithm for </a:t>
            </a:r>
          </a:p>
          <a:p>
            <a:pPr marL="0" lvl="0" indent="0" algn="l">
              <a:lnSpc>
                <a:spcPts val="10106"/>
              </a:lnSpc>
              <a:spcBef>
                <a:spcPct val="0"/>
              </a:spcBef>
            </a:pPr>
            <a:r>
              <a:rPr lang="en-US" sz="721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                   object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5426" y="3149985"/>
            <a:ext cx="10299513" cy="71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278" lvl="1" indent="-365639" algn="l">
              <a:lnSpc>
                <a:spcPts val="4741"/>
              </a:lnSpc>
              <a:spcBef>
                <a:spcPct val="0"/>
              </a:spcBef>
              <a:buFont typeface="Arial"/>
              <a:buChar char="•"/>
            </a:pPr>
            <a:r>
              <a:rPr lang="en-US" sz="338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Fast: </a:t>
            </a:r>
            <a:r>
              <a:rPr lang="en-US" sz="338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Detects objects in real time.</a:t>
            </a:r>
          </a:p>
          <a:p>
            <a:pPr algn="l">
              <a:lnSpc>
                <a:spcPts val="4741"/>
              </a:lnSpc>
              <a:spcBef>
                <a:spcPct val="0"/>
              </a:spcBef>
            </a:pPr>
            <a:endParaRPr lang="en-US" sz="338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1278" lvl="1" indent="-365639" algn="l">
              <a:lnSpc>
                <a:spcPts val="4741"/>
              </a:lnSpc>
              <a:spcBef>
                <a:spcPct val="0"/>
              </a:spcBef>
              <a:buFont typeface="Arial"/>
              <a:buChar char="•"/>
            </a:pPr>
            <a:r>
              <a:rPr lang="en-US" sz="338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Single-step Prediction:</a:t>
            </a:r>
            <a:r>
              <a:rPr lang="en-US" sz="338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Predicts both object locations and classes in one evaluation</a:t>
            </a:r>
            <a:r>
              <a:rPr lang="en-US" sz="338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.</a:t>
            </a:r>
          </a:p>
          <a:p>
            <a:pPr algn="l">
              <a:lnSpc>
                <a:spcPts val="4741"/>
              </a:lnSpc>
              <a:spcBef>
                <a:spcPct val="0"/>
              </a:spcBef>
            </a:pPr>
            <a:endParaRPr lang="en-US" sz="3387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1278" lvl="1" indent="-365639" algn="l">
              <a:lnSpc>
                <a:spcPts val="4741"/>
              </a:lnSpc>
              <a:spcBef>
                <a:spcPct val="0"/>
              </a:spcBef>
              <a:buFont typeface="Arial"/>
              <a:buChar char="•"/>
            </a:pPr>
            <a:r>
              <a:rPr lang="en-US" sz="338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Multi-object Detection: </a:t>
            </a:r>
            <a:r>
              <a:rPr lang="en-US" sz="338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Identifies multiple objects simultaneously.</a:t>
            </a:r>
          </a:p>
          <a:p>
            <a:pPr algn="l">
              <a:lnSpc>
                <a:spcPts val="4741"/>
              </a:lnSpc>
              <a:spcBef>
                <a:spcPct val="0"/>
              </a:spcBef>
            </a:pPr>
            <a:endParaRPr lang="en-US" sz="338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31278" lvl="1" indent="-365639" algn="l">
              <a:lnSpc>
                <a:spcPts val="4741"/>
              </a:lnSpc>
              <a:spcBef>
                <a:spcPct val="0"/>
              </a:spcBef>
              <a:buFont typeface="Arial"/>
              <a:buChar char="•"/>
            </a:pPr>
            <a:r>
              <a:rPr lang="en-US" sz="338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Lightweight: </a:t>
            </a:r>
            <a:r>
              <a:rPr lang="en-US" sz="338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Efficient enough to integrate easily with control systems for dynamic adjustments.</a:t>
            </a:r>
          </a:p>
          <a:p>
            <a:pPr algn="l">
              <a:lnSpc>
                <a:spcPts val="4741"/>
              </a:lnSpc>
              <a:spcBef>
                <a:spcPct val="0"/>
              </a:spcBef>
            </a:pPr>
            <a:endParaRPr lang="en-US" sz="338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5063" y="9388426"/>
            <a:ext cx="1647385" cy="898574"/>
          </a:xfrm>
          <a:custGeom>
            <a:avLst/>
            <a:gdLst/>
            <a:ahLst/>
            <a:cxnLst/>
            <a:rect l="l" t="t" r="r" b="b"/>
            <a:pathLst>
              <a:path w="1647385" h="898574">
                <a:moveTo>
                  <a:pt x="1647386" y="0"/>
                </a:moveTo>
                <a:lnTo>
                  <a:pt x="0" y="0"/>
                </a:lnTo>
                <a:lnTo>
                  <a:pt x="0" y="898574"/>
                </a:lnTo>
                <a:lnTo>
                  <a:pt x="1647386" y="898574"/>
                </a:lnTo>
                <a:lnTo>
                  <a:pt x="16473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0" y="0"/>
                </a:moveTo>
                <a:lnTo>
                  <a:pt x="3453247" y="0"/>
                </a:lnTo>
                <a:lnTo>
                  <a:pt x="3453247" y="2079620"/>
                </a:lnTo>
                <a:lnTo>
                  <a:pt x="0" y="207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228301" y="1053329"/>
            <a:ext cx="6408923" cy="136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Verification Plan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28301" y="3039859"/>
            <a:ext cx="15040022" cy="1507376"/>
            <a:chOff x="0" y="0"/>
            <a:chExt cx="12603900" cy="12632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03900" cy="1263217"/>
            </a:xfrm>
            <a:custGeom>
              <a:avLst/>
              <a:gdLst/>
              <a:ahLst/>
              <a:cxnLst/>
              <a:rect l="l" t="t" r="r" b="b"/>
              <a:pathLst>
                <a:path w="12603900" h="1263217">
                  <a:moveTo>
                    <a:pt x="12479440" y="1263217"/>
                  </a:moveTo>
                  <a:lnTo>
                    <a:pt x="124460" y="1263217"/>
                  </a:lnTo>
                  <a:cubicBezTo>
                    <a:pt x="55880" y="1263217"/>
                    <a:pt x="0" y="1207337"/>
                    <a:pt x="0" y="113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79440" y="0"/>
                  </a:lnTo>
                  <a:cubicBezTo>
                    <a:pt x="12548020" y="0"/>
                    <a:pt x="12603900" y="55880"/>
                    <a:pt x="12603900" y="124460"/>
                  </a:cubicBezTo>
                  <a:lnTo>
                    <a:pt x="12603900" y="1138757"/>
                  </a:lnTo>
                  <a:cubicBezTo>
                    <a:pt x="12603900" y="1207337"/>
                    <a:pt x="12548020" y="1263217"/>
                    <a:pt x="12479440" y="1263217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8301" y="7615655"/>
            <a:ext cx="15040022" cy="1499019"/>
            <a:chOff x="0" y="0"/>
            <a:chExt cx="12603900" cy="12562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03900" cy="1256214"/>
            </a:xfrm>
            <a:custGeom>
              <a:avLst/>
              <a:gdLst/>
              <a:ahLst/>
              <a:cxnLst/>
              <a:rect l="l" t="t" r="r" b="b"/>
              <a:pathLst>
                <a:path w="12603900" h="1256214">
                  <a:moveTo>
                    <a:pt x="12479440" y="1256214"/>
                  </a:moveTo>
                  <a:lnTo>
                    <a:pt x="124460" y="1256214"/>
                  </a:lnTo>
                  <a:cubicBezTo>
                    <a:pt x="55880" y="1256214"/>
                    <a:pt x="0" y="1200334"/>
                    <a:pt x="0" y="11317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79440" y="0"/>
                  </a:lnTo>
                  <a:cubicBezTo>
                    <a:pt x="12548020" y="0"/>
                    <a:pt x="12603900" y="55880"/>
                    <a:pt x="12603900" y="124460"/>
                  </a:cubicBezTo>
                  <a:lnTo>
                    <a:pt x="12603900" y="1131754"/>
                  </a:lnTo>
                  <a:cubicBezTo>
                    <a:pt x="12603900" y="1200334"/>
                    <a:pt x="12548020" y="1256214"/>
                    <a:pt x="12479440" y="1256214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28301" y="5328284"/>
            <a:ext cx="15040022" cy="1509356"/>
            <a:chOff x="0" y="0"/>
            <a:chExt cx="12603900" cy="12648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03900" cy="1264877"/>
            </a:xfrm>
            <a:custGeom>
              <a:avLst/>
              <a:gdLst/>
              <a:ahLst/>
              <a:cxnLst/>
              <a:rect l="l" t="t" r="r" b="b"/>
              <a:pathLst>
                <a:path w="12603900" h="1264877">
                  <a:moveTo>
                    <a:pt x="12479440" y="1264876"/>
                  </a:moveTo>
                  <a:lnTo>
                    <a:pt x="124460" y="1264876"/>
                  </a:lnTo>
                  <a:cubicBezTo>
                    <a:pt x="55880" y="1264876"/>
                    <a:pt x="0" y="1208996"/>
                    <a:pt x="0" y="1140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79440" y="0"/>
                  </a:lnTo>
                  <a:cubicBezTo>
                    <a:pt x="12548020" y="0"/>
                    <a:pt x="12603900" y="55880"/>
                    <a:pt x="12603900" y="124460"/>
                  </a:cubicBezTo>
                  <a:lnTo>
                    <a:pt x="12603900" y="1140417"/>
                  </a:lnTo>
                  <a:cubicBezTo>
                    <a:pt x="12603900" y="1208996"/>
                    <a:pt x="12548020" y="1264877"/>
                    <a:pt x="12479440" y="1264877"/>
                  </a:cubicBezTo>
                  <a:close/>
                </a:path>
              </a:pathLst>
            </a:custGeom>
            <a:solidFill>
              <a:srgbClr val="A9BCBE"/>
            </a:solid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17887" y="3142697"/>
            <a:ext cx="1125267" cy="1139773"/>
          </a:xfrm>
          <a:custGeom>
            <a:avLst/>
            <a:gdLst/>
            <a:ahLst/>
            <a:cxnLst/>
            <a:rect l="l" t="t" r="r" b="b"/>
            <a:pathLst>
              <a:path w="1125267" h="1139773">
                <a:moveTo>
                  <a:pt x="0" y="0"/>
                </a:moveTo>
                <a:lnTo>
                  <a:pt x="1125267" y="0"/>
                </a:lnTo>
                <a:lnTo>
                  <a:pt x="1125267" y="1139773"/>
                </a:lnTo>
                <a:lnTo>
                  <a:pt x="0" y="1139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2651500" y="5443258"/>
            <a:ext cx="1052879" cy="1237358"/>
          </a:xfrm>
          <a:custGeom>
            <a:avLst/>
            <a:gdLst/>
            <a:ahLst/>
            <a:cxnLst/>
            <a:rect l="l" t="t" r="r" b="b"/>
            <a:pathLst>
              <a:path w="1052879" h="1237358">
                <a:moveTo>
                  <a:pt x="0" y="0"/>
                </a:moveTo>
                <a:lnTo>
                  <a:pt x="1052879" y="0"/>
                </a:lnTo>
                <a:lnTo>
                  <a:pt x="1052879" y="1237358"/>
                </a:lnTo>
                <a:lnTo>
                  <a:pt x="0" y="123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2692721" y="7885390"/>
            <a:ext cx="970437" cy="970437"/>
          </a:xfrm>
          <a:custGeom>
            <a:avLst/>
            <a:gdLst/>
            <a:ahLst/>
            <a:cxnLst/>
            <a:rect l="l" t="t" r="r" b="b"/>
            <a:pathLst>
              <a:path w="970437" h="970437">
                <a:moveTo>
                  <a:pt x="0" y="0"/>
                </a:moveTo>
                <a:lnTo>
                  <a:pt x="970437" y="0"/>
                </a:lnTo>
                <a:lnTo>
                  <a:pt x="970437" y="970437"/>
                </a:lnTo>
                <a:lnTo>
                  <a:pt x="0" y="970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4011067" y="3425564"/>
            <a:ext cx="121380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Pilot Test:</a:t>
            </a:r>
            <a:r>
              <a:rPr lang="en-US" sz="3500" b="1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5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Single artwork deployment to identify issues.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1067" y="7995804"/>
            <a:ext cx="13533504" cy="108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3401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Detection Accuracy: </a:t>
            </a:r>
            <a:r>
              <a:rPr lang="en-US" sz="340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Evaluate face and wheelchair recognition.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endParaRPr lang="en-US" sz="3401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11067" y="5795942"/>
            <a:ext cx="1305594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Response Time:</a:t>
            </a:r>
            <a:r>
              <a:rPr lang="en-US" sz="35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Assess the speed of height adjustments.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722" y="9218382"/>
            <a:ext cx="1951956" cy="1064703"/>
          </a:xfrm>
          <a:custGeom>
            <a:avLst/>
            <a:gdLst/>
            <a:ahLst/>
            <a:cxnLst/>
            <a:rect l="l" t="t" r="r" b="b"/>
            <a:pathLst>
              <a:path w="1951956" h="1064703">
                <a:moveTo>
                  <a:pt x="1951956" y="0"/>
                </a:moveTo>
                <a:lnTo>
                  <a:pt x="0" y="0"/>
                </a:lnTo>
                <a:lnTo>
                  <a:pt x="0" y="1064703"/>
                </a:lnTo>
                <a:lnTo>
                  <a:pt x="1951956" y="1064703"/>
                </a:lnTo>
                <a:lnTo>
                  <a:pt x="19519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856454" cy="1720218"/>
          </a:xfrm>
          <a:custGeom>
            <a:avLst/>
            <a:gdLst/>
            <a:ahLst/>
            <a:cxnLst/>
            <a:rect l="l" t="t" r="r" b="b"/>
            <a:pathLst>
              <a:path w="2856454" h="1720218">
                <a:moveTo>
                  <a:pt x="0" y="0"/>
                </a:moveTo>
                <a:lnTo>
                  <a:pt x="2856454" y="0"/>
                </a:lnTo>
                <a:lnTo>
                  <a:pt x="2856454" y="1720218"/>
                </a:lnTo>
                <a:lnTo>
                  <a:pt x="0" y="172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691198" y="639207"/>
            <a:ext cx="6408923" cy="136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581" y="2072780"/>
            <a:ext cx="16539719" cy="711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4"/>
              </a:lnSpc>
              <a:spcBef>
                <a:spcPct val="0"/>
              </a:spcBef>
            </a:pPr>
            <a:r>
              <a:rPr lang="en-US" sz="366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Requirement of different fields of engineering: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Knowledge in mechincal and electric engineering.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Requesting assistance/guidance from correspending fields.</a:t>
            </a:r>
          </a:p>
          <a:p>
            <a:pPr algn="l">
              <a:lnSpc>
                <a:spcPts val="5134"/>
              </a:lnSpc>
              <a:spcBef>
                <a:spcPct val="0"/>
              </a:spcBef>
            </a:pPr>
            <a:endParaRPr lang="en-US" sz="366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5134"/>
              </a:lnSpc>
              <a:spcBef>
                <a:spcPct val="0"/>
              </a:spcBef>
            </a:pPr>
            <a:r>
              <a:rPr lang="en-US" sz="366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New Technology Integration: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Integrating IOT hardware system with Machine learning.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Adapt to skills different from traditional coding.</a:t>
            </a:r>
          </a:p>
          <a:p>
            <a:pPr algn="l">
              <a:lnSpc>
                <a:spcPts val="5134"/>
              </a:lnSpc>
              <a:spcBef>
                <a:spcPct val="0"/>
              </a:spcBef>
            </a:pPr>
            <a:endParaRPr lang="en-US" sz="366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5134"/>
              </a:lnSpc>
              <a:spcBef>
                <a:spcPct val="0"/>
              </a:spcBef>
            </a:pPr>
            <a:r>
              <a:rPr lang="en-US" sz="3667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Data Accuracy: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Obtain reliable data for face and wheelchair detection.</a:t>
            </a:r>
          </a:p>
          <a:p>
            <a:pPr marL="791883" lvl="1" indent="-395942" algn="l">
              <a:lnSpc>
                <a:spcPts val="5134"/>
              </a:lnSpc>
              <a:spcBef>
                <a:spcPct val="0"/>
              </a:spcBef>
              <a:buFont typeface="Arial"/>
              <a:buChar char="•"/>
            </a:pPr>
            <a:r>
              <a:rPr lang="en-US" sz="366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room for mistakes in real-time execution.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14354411" y="1264032"/>
            <a:ext cx="3933589" cy="4397304"/>
          </a:xfrm>
          <a:custGeom>
            <a:avLst/>
            <a:gdLst/>
            <a:ahLst/>
            <a:cxnLst/>
            <a:rect l="l" t="t" r="r" b="b"/>
            <a:pathLst>
              <a:path w="3933589" h="4397304">
                <a:moveTo>
                  <a:pt x="0" y="0"/>
                </a:moveTo>
                <a:lnTo>
                  <a:pt x="3933589" y="0"/>
                </a:lnTo>
                <a:lnTo>
                  <a:pt x="3933589" y="4397305"/>
                </a:lnTo>
                <a:lnTo>
                  <a:pt x="0" y="4397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366573"/>
            <a:ext cx="1951956" cy="1064703"/>
          </a:xfrm>
          <a:custGeom>
            <a:avLst/>
            <a:gdLst/>
            <a:ahLst/>
            <a:cxnLst/>
            <a:rect l="l" t="t" r="r" b="b"/>
            <a:pathLst>
              <a:path w="1951956" h="1064703">
                <a:moveTo>
                  <a:pt x="1951956" y="0"/>
                </a:moveTo>
                <a:lnTo>
                  <a:pt x="0" y="0"/>
                </a:lnTo>
                <a:lnTo>
                  <a:pt x="0" y="1064703"/>
                </a:lnTo>
                <a:lnTo>
                  <a:pt x="1951956" y="1064703"/>
                </a:lnTo>
                <a:lnTo>
                  <a:pt x="19519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59550" y="46087"/>
            <a:ext cx="2848593" cy="1715484"/>
          </a:xfrm>
          <a:custGeom>
            <a:avLst/>
            <a:gdLst/>
            <a:ahLst/>
            <a:cxnLst/>
            <a:rect l="l" t="t" r="r" b="b"/>
            <a:pathLst>
              <a:path w="2848593" h="1715484">
                <a:moveTo>
                  <a:pt x="0" y="0"/>
                </a:moveTo>
                <a:lnTo>
                  <a:pt x="2848594" y="0"/>
                </a:lnTo>
                <a:lnTo>
                  <a:pt x="2848594" y="1715484"/>
                </a:lnTo>
                <a:lnTo>
                  <a:pt x="0" y="171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691198" y="639207"/>
            <a:ext cx="12290513" cy="136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Future work and Improvents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9581" y="2072780"/>
            <a:ext cx="16539719" cy="729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sz="346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Scaling the System for Multiple Artworks:</a:t>
            </a:r>
          </a:p>
          <a:p>
            <a:pPr marL="748704" lvl="1" indent="-374352" algn="l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sz="3467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Scaling the IoT system across multiple paintings within a museum or gallery setting.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endParaRPr lang="en-US" sz="3467" b="1" dirty="0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854"/>
              </a:lnSpc>
              <a:spcBef>
                <a:spcPct val="0"/>
              </a:spcBef>
            </a:pPr>
            <a:r>
              <a:rPr lang="en-US" sz="3467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Maintenance and Monitoring System:</a:t>
            </a:r>
          </a:p>
          <a:p>
            <a:pPr marL="748704" lvl="1" indent="-374352" algn="l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sz="3467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proposed web application could provide real-time monitoring of critical system parameters, such as battery levels, connectivity status, and overall health of the components installed on each artwork.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endParaRPr lang="en-US" sz="3467" b="1" dirty="0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48704" lvl="1" indent="-374352" algn="l">
              <a:lnSpc>
                <a:spcPts val="4854"/>
              </a:lnSpc>
              <a:spcBef>
                <a:spcPct val="0"/>
              </a:spcBef>
              <a:buFont typeface="Arial"/>
              <a:buChar char="•"/>
            </a:pPr>
            <a:r>
              <a:rPr lang="en-US" sz="3467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Enhancing the maintenance system with data analytics capabilities would allow museum staff to analyze visitor interactions with specific artworks.</a:t>
            </a:r>
          </a:p>
          <a:p>
            <a:pPr algn="l">
              <a:lnSpc>
                <a:spcPts val="4854"/>
              </a:lnSpc>
              <a:spcBef>
                <a:spcPct val="0"/>
              </a:spcBef>
            </a:pPr>
            <a:endParaRPr lang="en-US" sz="3467" b="1" dirty="0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507351"/>
            <a:ext cx="1379025" cy="752195"/>
          </a:xfrm>
          <a:custGeom>
            <a:avLst/>
            <a:gdLst/>
            <a:ahLst/>
            <a:cxnLst/>
            <a:rect l="l" t="t" r="r" b="b"/>
            <a:pathLst>
              <a:path w="1379025" h="752195">
                <a:moveTo>
                  <a:pt x="1379025" y="0"/>
                </a:moveTo>
                <a:lnTo>
                  <a:pt x="0" y="0"/>
                </a:lnTo>
                <a:lnTo>
                  <a:pt x="0" y="752196"/>
                </a:lnTo>
                <a:lnTo>
                  <a:pt x="1379025" y="752196"/>
                </a:lnTo>
                <a:lnTo>
                  <a:pt x="13790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69691" cy="1306634"/>
          </a:xfrm>
          <a:custGeom>
            <a:avLst/>
            <a:gdLst/>
            <a:ahLst/>
            <a:cxnLst/>
            <a:rect l="l" t="t" r="r" b="b"/>
            <a:pathLst>
              <a:path w="2169691" h="1306634">
                <a:moveTo>
                  <a:pt x="0" y="0"/>
                </a:moveTo>
                <a:lnTo>
                  <a:pt x="2169691" y="0"/>
                </a:lnTo>
                <a:lnTo>
                  <a:pt x="2169691" y="1306634"/>
                </a:lnTo>
                <a:lnTo>
                  <a:pt x="0" y="130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7203732" y="9253258"/>
            <a:ext cx="1084268" cy="1006288"/>
          </a:xfrm>
          <a:custGeom>
            <a:avLst/>
            <a:gdLst/>
            <a:ahLst/>
            <a:cxnLst/>
            <a:rect l="l" t="t" r="r" b="b"/>
            <a:pathLst>
              <a:path w="1084268" h="1006288">
                <a:moveTo>
                  <a:pt x="0" y="0"/>
                </a:moveTo>
                <a:lnTo>
                  <a:pt x="1084268" y="0"/>
                </a:lnTo>
                <a:lnTo>
                  <a:pt x="1084268" y="1006289"/>
                </a:lnTo>
                <a:lnTo>
                  <a:pt x="0" y="1006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15090" r="-3331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5410200" y="571500"/>
            <a:ext cx="12848772" cy="8681758"/>
          </a:xfrm>
          <a:custGeom>
            <a:avLst/>
            <a:gdLst/>
            <a:ahLst/>
            <a:cxnLst/>
            <a:rect l="l" t="t" r="r" b="b"/>
            <a:pathLst>
              <a:path w="17203155" h="7971607">
                <a:moveTo>
                  <a:pt x="0" y="0"/>
                </a:moveTo>
                <a:lnTo>
                  <a:pt x="17203154" y="0"/>
                </a:lnTo>
                <a:lnTo>
                  <a:pt x="17203154" y="7971607"/>
                </a:lnTo>
                <a:lnTo>
                  <a:pt x="0" y="7971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23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9B111-99AB-4C3B-6462-099BA6EEB612}"/>
              </a:ext>
            </a:extLst>
          </p:cNvPr>
          <p:cNvSpPr txBox="1"/>
          <p:nvPr/>
        </p:nvSpPr>
        <p:spPr>
          <a:xfrm>
            <a:off x="29028" y="1943100"/>
            <a:ext cx="591457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dirty="0">
                <a:solidFill>
                  <a:schemeClr val="tx2"/>
                </a:solidFill>
                <a:latin typeface="Quicksand Bold" panose="020B0604020202020204" charset="0"/>
                <a:ea typeface="ADLaM Display" panose="020F0502020204030204" pitchFamily="2" charset="0"/>
                <a:cs typeface="ADLaM Display" panose="020F0502020204030204" pitchFamily="2" charset="0"/>
              </a:rPr>
              <a:t>Viewing time of visitor</a:t>
            </a:r>
          </a:p>
          <a:p>
            <a:pPr marL="342900" indent="-342900">
              <a:buAutoNum type="arabicPeriod"/>
            </a:pPr>
            <a:endParaRPr lang="en-US" sz="4800" dirty="0">
              <a:solidFill>
                <a:schemeClr val="tx2"/>
              </a:solidFill>
              <a:latin typeface="Quicksand Bold" panose="020B060402020202020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tx2"/>
                </a:solidFill>
                <a:latin typeface="Quicksand Bold" panose="020B0604020202020204" charset="0"/>
                <a:ea typeface="ADLaM Display" panose="020F0502020204030204" pitchFamily="2" charset="0"/>
                <a:cs typeface="ADLaM Display" panose="020F0502020204030204" pitchFamily="2" charset="0"/>
              </a:rPr>
              <a:t>Battery level</a:t>
            </a:r>
          </a:p>
          <a:p>
            <a:pPr marL="342900" indent="-342900">
              <a:buAutoNum type="arabicPeriod"/>
            </a:pPr>
            <a:endParaRPr lang="en-US" sz="4800" dirty="0">
              <a:solidFill>
                <a:schemeClr val="tx2"/>
              </a:solidFill>
              <a:latin typeface="Quicksand Bold" panose="020B060402020202020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tx2"/>
                </a:solidFill>
                <a:latin typeface="Quicksand Bold" panose="020B0604020202020204" charset="0"/>
                <a:ea typeface="ADLaM Display" panose="020F0502020204030204" pitchFamily="2" charset="0"/>
                <a:cs typeface="ADLaM Display" panose="020F0502020204030204" pitchFamily="2" charset="0"/>
              </a:rPr>
              <a:t>Time for system to detect visitor</a:t>
            </a:r>
          </a:p>
          <a:p>
            <a:pPr marL="342900" indent="-342900">
              <a:buAutoNum type="arabicPeriod"/>
            </a:pPr>
            <a:endParaRPr lang="en-US" sz="4800" dirty="0">
              <a:solidFill>
                <a:schemeClr val="tx2"/>
              </a:solidFill>
              <a:latin typeface="Quicksand Bold" panose="020B060402020202020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>
              <a:buAutoNum type="arabicPeriod"/>
            </a:pPr>
            <a:r>
              <a:rPr lang="en-US" sz="4800" dirty="0">
                <a:solidFill>
                  <a:schemeClr val="tx2"/>
                </a:solidFill>
                <a:latin typeface="Quicksand Bold" panose="020B0604020202020204" charset="0"/>
                <a:ea typeface="ADLaM Display" panose="020F0502020204030204" pitchFamily="2" charset="0"/>
                <a:cs typeface="ADLaM Display" panose="020F0502020204030204" pitchFamily="2" charset="0"/>
              </a:rPr>
              <a:t>Updates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Quicksand Bold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56380" y="0"/>
            <a:ext cx="7031620" cy="10287000"/>
          </a:xfrm>
          <a:custGeom>
            <a:avLst/>
            <a:gdLst/>
            <a:ahLst/>
            <a:cxnLst/>
            <a:rect l="l" t="t" r="r" b="b"/>
            <a:pathLst>
              <a:path w="7031620" h="10287000">
                <a:moveTo>
                  <a:pt x="0" y="0"/>
                </a:moveTo>
                <a:lnTo>
                  <a:pt x="7031620" y="0"/>
                </a:lnTo>
                <a:lnTo>
                  <a:pt x="70316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840656" y="2994062"/>
            <a:ext cx="9369390" cy="214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2"/>
              </a:lnSpc>
            </a:pPr>
            <a:r>
              <a:rPr lang="en-US" sz="12501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 !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75132" y="0"/>
            <a:ext cx="7031620" cy="10287000"/>
          </a:xfrm>
          <a:custGeom>
            <a:avLst/>
            <a:gdLst/>
            <a:ahLst/>
            <a:cxnLst/>
            <a:rect l="l" t="t" r="r" b="b"/>
            <a:pathLst>
              <a:path w="7031620" h="10287000">
                <a:moveTo>
                  <a:pt x="7031620" y="0"/>
                </a:moveTo>
                <a:lnTo>
                  <a:pt x="0" y="0"/>
                </a:lnTo>
                <a:lnTo>
                  <a:pt x="0" y="10287000"/>
                </a:lnTo>
                <a:lnTo>
                  <a:pt x="7031620" y="10287000"/>
                </a:lnTo>
                <a:lnTo>
                  <a:pt x="70316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9144000" y="5575680"/>
            <a:ext cx="390733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4088" y="9258300"/>
            <a:ext cx="3903912" cy="2129406"/>
          </a:xfrm>
          <a:custGeom>
            <a:avLst/>
            <a:gdLst/>
            <a:ahLst/>
            <a:cxnLst/>
            <a:rect l="l" t="t" r="r" b="b"/>
            <a:pathLst>
              <a:path w="3903912" h="2129406">
                <a:moveTo>
                  <a:pt x="0" y="0"/>
                </a:moveTo>
                <a:lnTo>
                  <a:pt x="3903912" y="0"/>
                </a:lnTo>
                <a:lnTo>
                  <a:pt x="3903912" y="2129406"/>
                </a:lnTo>
                <a:lnTo>
                  <a:pt x="0" y="212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4834753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26177" y="9316715"/>
            <a:ext cx="2879442" cy="1006288"/>
          </a:xfrm>
          <a:custGeom>
            <a:avLst/>
            <a:gdLst/>
            <a:ahLst/>
            <a:cxnLst/>
            <a:rect l="l" t="t" r="r" b="b"/>
            <a:pathLst>
              <a:path w="2879442" h="1006288">
                <a:moveTo>
                  <a:pt x="0" y="0"/>
                </a:moveTo>
                <a:lnTo>
                  <a:pt x="2879442" y="0"/>
                </a:lnTo>
                <a:lnTo>
                  <a:pt x="2879442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3119"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1474669" y="2419458"/>
            <a:ext cx="15646141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3A403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Hecht Museum, founded in 1984, located at the University of Haifa, offers a rich collection of archaeological artifacts and art.</a:t>
            </a:r>
          </a:p>
          <a:p>
            <a:pPr algn="l">
              <a:lnSpc>
                <a:spcPts val="4900"/>
              </a:lnSpc>
            </a:pPr>
            <a:endParaRPr lang="en-US" sz="3500" b="1" dirty="0">
              <a:solidFill>
                <a:srgbClr val="3A4031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4669" y="876300"/>
            <a:ext cx="5635241" cy="136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3081891" y="4125221"/>
            <a:ext cx="12124218" cy="5893961"/>
          </a:xfrm>
          <a:custGeom>
            <a:avLst/>
            <a:gdLst/>
            <a:ahLst/>
            <a:cxnLst/>
            <a:rect l="l" t="t" r="r" b="b"/>
            <a:pathLst>
              <a:path w="12124218" h="5893961">
                <a:moveTo>
                  <a:pt x="0" y="0"/>
                </a:moveTo>
                <a:lnTo>
                  <a:pt x="12124218" y="0"/>
                </a:lnTo>
                <a:lnTo>
                  <a:pt x="12124218" y="5893961"/>
                </a:lnTo>
                <a:lnTo>
                  <a:pt x="0" y="5893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391" b="-9391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847266"/>
            <a:ext cx="2639512" cy="1439734"/>
          </a:xfrm>
          <a:custGeom>
            <a:avLst/>
            <a:gdLst/>
            <a:ahLst/>
            <a:cxnLst/>
            <a:rect l="l" t="t" r="r" b="b"/>
            <a:pathLst>
              <a:path w="2639512" h="1439734">
                <a:moveTo>
                  <a:pt x="2639512" y="0"/>
                </a:moveTo>
                <a:lnTo>
                  <a:pt x="0" y="0"/>
                </a:lnTo>
                <a:lnTo>
                  <a:pt x="0" y="1439734"/>
                </a:lnTo>
                <a:lnTo>
                  <a:pt x="2639512" y="1439734"/>
                </a:lnTo>
                <a:lnTo>
                  <a:pt x="26395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0" y="0"/>
                </a:moveTo>
                <a:lnTo>
                  <a:pt x="3453247" y="0"/>
                </a:lnTo>
                <a:lnTo>
                  <a:pt x="3453247" y="2079620"/>
                </a:lnTo>
                <a:lnTo>
                  <a:pt x="0" y="207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820113" y="1335675"/>
            <a:ext cx="892169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Background Research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8400" y="4028276"/>
            <a:ext cx="11100864" cy="342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732" lvl="1" indent="-350366" algn="l">
              <a:lnSpc>
                <a:spcPts val="5517"/>
              </a:lnSpc>
              <a:buFont typeface="Arial"/>
              <a:buChar char="•"/>
            </a:pPr>
            <a:r>
              <a:rPr lang="en-US" sz="3245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Museums offer accommodations for various needs, but gaps remain.</a:t>
            </a:r>
          </a:p>
          <a:p>
            <a:pPr algn="l">
              <a:lnSpc>
                <a:spcPts val="5517"/>
              </a:lnSpc>
            </a:pPr>
            <a:endParaRPr lang="en-US" sz="3245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700732" lvl="1" indent="-350366" algn="l">
              <a:lnSpc>
                <a:spcPts val="5517"/>
              </a:lnSpc>
              <a:buFont typeface="Arial"/>
              <a:buChar char="•"/>
            </a:pPr>
            <a:r>
              <a:rPr lang="en-US" sz="3245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Focuses on improving accessibility for visitors with mobility limitations.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09264" y="2105612"/>
            <a:ext cx="6778736" cy="7981054"/>
            <a:chOff x="0" y="0"/>
            <a:chExt cx="9038315" cy="1064140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6940" r="6940"/>
            <a:stretch>
              <a:fillRect/>
            </a:stretch>
          </p:blipFill>
          <p:spPr>
            <a:xfrm>
              <a:off x="0" y="0"/>
              <a:ext cx="9038315" cy="10641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040025"/>
            <a:ext cx="2352127" cy="1282978"/>
          </a:xfrm>
          <a:custGeom>
            <a:avLst/>
            <a:gdLst/>
            <a:ahLst/>
            <a:cxnLst/>
            <a:rect l="l" t="t" r="r" b="b"/>
            <a:pathLst>
              <a:path w="2352127" h="1282978">
                <a:moveTo>
                  <a:pt x="2352127" y="0"/>
                </a:moveTo>
                <a:lnTo>
                  <a:pt x="0" y="0"/>
                </a:lnTo>
                <a:lnTo>
                  <a:pt x="0" y="1282978"/>
                </a:lnTo>
                <a:lnTo>
                  <a:pt x="2352127" y="1282978"/>
                </a:lnTo>
                <a:lnTo>
                  <a:pt x="23521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35426" y="-248203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0" y="0"/>
                </a:moveTo>
                <a:lnTo>
                  <a:pt x="3453247" y="0"/>
                </a:lnTo>
                <a:lnTo>
                  <a:pt x="3453247" y="2079620"/>
                </a:lnTo>
                <a:lnTo>
                  <a:pt x="0" y="207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842609" y="9316715"/>
            <a:ext cx="4412784" cy="940951"/>
          </a:xfrm>
          <a:custGeom>
            <a:avLst/>
            <a:gdLst/>
            <a:ahLst/>
            <a:cxnLst/>
            <a:rect l="l" t="t" r="r" b="b"/>
            <a:pathLst>
              <a:path w="4412784" h="940951">
                <a:moveTo>
                  <a:pt x="0" y="0"/>
                </a:moveTo>
                <a:lnTo>
                  <a:pt x="4412785" y="0"/>
                </a:lnTo>
                <a:lnTo>
                  <a:pt x="4412785" y="940951"/>
                </a:lnTo>
                <a:lnTo>
                  <a:pt x="0" y="940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57801" r="-6439" b="-694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1246110" y="3200654"/>
            <a:ext cx="4938992" cy="5431149"/>
            <a:chOff x="0" y="0"/>
            <a:chExt cx="1300805" cy="14304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0805" cy="1430426"/>
            </a:xfrm>
            <a:custGeom>
              <a:avLst/>
              <a:gdLst/>
              <a:ahLst/>
              <a:cxnLst/>
              <a:rect l="l" t="t" r="r" b="b"/>
              <a:pathLst>
                <a:path w="1300805" h="1430426">
                  <a:moveTo>
                    <a:pt x="79943" y="0"/>
                  </a:moveTo>
                  <a:lnTo>
                    <a:pt x="1220862" y="0"/>
                  </a:lnTo>
                  <a:cubicBezTo>
                    <a:pt x="1242064" y="0"/>
                    <a:pt x="1262398" y="8423"/>
                    <a:pt x="1277390" y="23415"/>
                  </a:cubicBezTo>
                  <a:cubicBezTo>
                    <a:pt x="1292382" y="38407"/>
                    <a:pt x="1300805" y="58741"/>
                    <a:pt x="1300805" y="79943"/>
                  </a:cubicBezTo>
                  <a:lnTo>
                    <a:pt x="1300805" y="1350483"/>
                  </a:lnTo>
                  <a:cubicBezTo>
                    <a:pt x="1300805" y="1371685"/>
                    <a:pt x="1292382" y="1392019"/>
                    <a:pt x="1277390" y="1407011"/>
                  </a:cubicBezTo>
                  <a:cubicBezTo>
                    <a:pt x="1262398" y="1422003"/>
                    <a:pt x="1242064" y="1430426"/>
                    <a:pt x="1220862" y="1430426"/>
                  </a:cubicBezTo>
                  <a:lnTo>
                    <a:pt x="79943" y="1430426"/>
                  </a:lnTo>
                  <a:cubicBezTo>
                    <a:pt x="58741" y="1430426"/>
                    <a:pt x="38407" y="1422003"/>
                    <a:pt x="23415" y="1407011"/>
                  </a:cubicBezTo>
                  <a:cubicBezTo>
                    <a:pt x="8423" y="1392019"/>
                    <a:pt x="0" y="1371685"/>
                    <a:pt x="0" y="1350483"/>
                  </a:cubicBezTo>
                  <a:lnTo>
                    <a:pt x="0" y="79943"/>
                  </a:lnTo>
                  <a:cubicBezTo>
                    <a:pt x="0" y="58741"/>
                    <a:pt x="8423" y="38407"/>
                    <a:pt x="23415" y="23415"/>
                  </a:cubicBezTo>
                  <a:cubicBezTo>
                    <a:pt x="38407" y="8423"/>
                    <a:pt x="58741" y="0"/>
                    <a:pt x="79943" y="0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00805" cy="145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7854" y="1403450"/>
            <a:ext cx="17192291" cy="1112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Existing Solutions for Mobility Impairments in Museums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51245" y="3200654"/>
            <a:ext cx="4938992" cy="5431149"/>
            <a:chOff x="0" y="0"/>
            <a:chExt cx="1300805" cy="1430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0805" cy="1430426"/>
            </a:xfrm>
            <a:custGeom>
              <a:avLst/>
              <a:gdLst/>
              <a:ahLst/>
              <a:cxnLst/>
              <a:rect l="l" t="t" r="r" b="b"/>
              <a:pathLst>
                <a:path w="1300805" h="1430426">
                  <a:moveTo>
                    <a:pt x="79943" y="0"/>
                  </a:moveTo>
                  <a:lnTo>
                    <a:pt x="1220862" y="0"/>
                  </a:lnTo>
                  <a:cubicBezTo>
                    <a:pt x="1242064" y="0"/>
                    <a:pt x="1262398" y="8423"/>
                    <a:pt x="1277390" y="23415"/>
                  </a:cubicBezTo>
                  <a:cubicBezTo>
                    <a:pt x="1292382" y="38407"/>
                    <a:pt x="1300805" y="58741"/>
                    <a:pt x="1300805" y="79943"/>
                  </a:cubicBezTo>
                  <a:lnTo>
                    <a:pt x="1300805" y="1350483"/>
                  </a:lnTo>
                  <a:cubicBezTo>
                    <a:pt x="1300805" y="1371685"/>
                    <a:pt x="1292382" y="1392019"/>
                    <a:pt x="1277390" y="1407011"/>
                  </a:cubicBezTo>
                  <a:cubicBezTo>
                    <a:pt x="1262398" y="1422003"/>
                    <a:pt x="1242064" y="1430426"/>
                    <a:pt x="1220862" y="1430426"/>
                  </a:cubicBezTo>
                  <a:lnTo>
                    <a:pt x="79943" y="1430426"/>
                  </a:lnTo>
                  <a:cubicBezTo>
                    <a:pt x="58741" y="1430426"/>
                    <a:pt x="38407" y="1422003"/>
                    <a:pt x="23415" y="1407011"/>
                  </a:cubicBezTo>
                  <a:cubicBezTo>
                    <a:pt x="8423" y="1392019"/>
                    <a:pt x="0" y="1371685"/>
                    <a:pt x="0" y="1350483"/>
                  </a:cubicBezTo>
                  <a:lnTo>
                    <a:pt x="0" y="79943"/>
                  </a:lnTo>
                  <a:cubicBezTo>
                    <a:pt x="0" y="58741"/>
                    <a:pt x="8423" y="38407"/>
                    <a:pt x="23415" y="23415"/>
                  </a:cubicBezTo>
                  <a:cubicBezTo>
                    <a:pt x="38407" y="8423"/>
                    <a:pt x="58741" y="0"/>
                    <a:pt x="79943" y="0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300805" cy="145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98678" y="3200654"/>
            <a:ext cx="4938992" cy="5431149"/>
            <a:chOff x="0" y="0"/>
            <a:chExt cx="1300805" cy="14304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0805" cy="1430426"/>
            </a:xfrm>
            <a:custGeom>
              <a:avLst/>
              <a:gdLst/>
              <a:ahLst/>
              <a:cxnLst/>
              <a:rect l="l" t="t" r="r" b="b"/>
              <a:pathLst>
                <a:path w="1300805" h="1430426">
                  <a:moveTo>
                    <a:pt x="79943" y="0"/>
                  </a:moveTo>
                  <a:lnTo>
                    <a:pt x="1220862" y="0"/>
                  </a:lnTo>
                  <a:cubicBezTo>
                    <a:pt x="1242064" y="0"/>
                    <a:pt x="1262398" y="8423"/>
                    <a:pt x="1277390" y="23415"/>
                  </a:cubicBezTo>
                  <a:cubicBezTo>
                    <a:pt x="1292382" y="38407"/>
                    <a:pt x="1300805" y="58741"/>
                    <a:pt x="1300805" y="79943"/>
                  </a:cubicBezTo>
                  <a:lnTo>
                    <a:pt x="1300805" y="1350483"/>
                  </a:lnTo>
                  <a:cubicBezTo>
                    <a:pt x="1300805" y="1371685"/>
                    <a:pt x="1292382" y="1392019"/>
                    <a:pt x="1277390" y="1407011"/>
                  </a:cubicBezTo>
                  <a:cubicBezTo>
                    <a:pt x="1262398" y="1422003"/>
                    <a:pt x="1242064" y="1430426"/>
                    <a:pt x="1220862" y="1430426"/>
                  </a:cubicBezTo>
                  <a:lnTo>
                    <a:pt x="79943" y="1430426"/>
                  </a:lnTo>
                  <a:cubicBezTo>
                    <a:pt x="58741" y="1430426"/>
                    <a:pt x="38407" y="1422003"/>
                    <a:pt x="23415" y="1407011"/>
                  </a:cubicBezTo>
                  <a:cubicBezTo>
                    <a:pt x="8423" y="1392019"/>
                    <a:pt x="0" y="1371685"/>
                    <a:pt x="0" y="1350483"/>
                  </a:cubicBezTo>
                  <a:lnTo>
                    <a:pt x="0" y="79943"/>
                  </a:lnTo>
                  <a:cubicBezTo>
                    <a:pt x="0" y="58741"/>
                    <a:pt x="8423" y="38407"/>
                    <a:pt x="23415" y="23415"/>
                  </a:cubicBezTo>
                  <a:cubicBezTo>
                    <a:pt x="38407" y="8423"/>
                    <a:pt x="58741" y="0"/>
                    <a:pt x="79943" y="0"/>
                  </a:cubicBezTo>
                  <a:close/>
                </a:path>
              </a:pathLst>
            </a:custGeom>
            <a:solidFill>
              <a:srgbClr val="A9BCBE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00805" cy="145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892155" y="3570811"/>
            <a:ext cx="1662376" cy="1734928"/>
          </a:xfrm>
          <a:custGeom>
            <a:avLst/>
            <a:gdLst/>
            <a:ahLst/>
            <a:cxnLst/>
            <a:rect l="l" t="t" r="r" b="b"/>
            <a:pathLst>
              <a:path w="1662376" h="1734928">
                <a:moveTo>
                  <a:pt x="0" y="0"/>
                </a:moveTo>
                <a:lnTo>
                  <a:pt x="1662376" y="0"/>
                </a:lnTo>
                <a:lnTo>
                  <a:pt x="1662376" y="1734928"/>
                </a:lnTo>
                <a:lnTo>
                  <a:pt x="0" y="173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TextBox 17"/>
          <p:cNvSpPr txBox="1"/>
          <p:nvPr/>
        </p:nvSpPr>
        <p:spPr>
          <a:xfrm>
            <a:off x="1572233" y="5859078"/>
            <a:ext cx="4286747" cy="199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Virtual Tours:</a:t>
            </a:r>
          </a:p>
          <a:p>
            <a:pPr marL="557022" lvl="1" indent="-278511" algn="l">
              <a:lnSpc>
                <a:spcPts val="3611"/>
              </a:lnSpc>
              <a:buFont typeface="Arial"/>
              <a:buChar char="•"/>
            </a:pPr>
            <a:r>
              <a:rPr lang="en-US" sz="257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Remote exploration of museum spaces.</a:t>
            </a:r>
          </a:p>
          <a:p>
            <a:pPr marL="0" lvl="0" indent="0" algn="l">
              <a:lnSpc>
                <a:spcPts val="5145"/>
              </a:lnSpc>
              <a:spcBef>
                <a:spcPct val="0"/>
              </a:spcBef>
            </a:pPr>
            <a:endParaRPr lang="en-US" sz="2579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617340" y="3570811"/>
            <a:ext cx="1681303" cy="1734928"/>
          </a:xfrm>
          <a:custGeom>
            <a:avLst/>
            <a:gdLst/>
            <a:ahLst/>
            <a:cxnLst/>
            <a:rect l="l" t="t" r="r" b="b"/>
            <a:pathLst>
              <a:path w="1681303" h="1734928">
                <a:moveTo>
                  <a:pt x="0" y="0"/>
                </a:moveTo>
                <a:lnTo>
                  <a:pt x="1681303" y="0"/>
                </a:lnTo>
                <a:lnTo>
                  <a:pt x="1681303" y="1734928"/>
                </a:lnTo>
                <a:lnTo>
                  <a:pt x="0" y="1734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4266545" y="3570811"/>
            <a:ext cx="1633995" cy="1864040"/>
          </a:xfrm>
          <a:custGeom>
            <a:avLst/>
            <a:gdLst/>
            <a:ahLst/>
            <a:cxnLst/>
            <a:rect l="l" t="t" r="r" b="b"/>
            <a:pathLst>
              <a:path w="1633995" h="1864040">
                <a:moveTo>
                  <a:pt x="0" y="0"/>
                </a:moveTo>
                <a:lnTo>
                  <a:pt x="1633995" y="0"/>
                </a:lnTo>
                <a:lnTo>
                  <a:pt x="1633995" y="1864041"/>
                </a:lnTo>
                <a:lnTo>
                  <a:pt x="0" y="1864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7043574" y="5664292"/>
            <a:ext cx="4794096" cy="254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3093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Augmented Reality (AR) &amp; Virtual Reality (VR):</a:t>
            </a:r>
          </a:p>
          <a:p>
            <a:pPr marL="556571" lvl="1" indent="-278286" algn="l">
              <a:lnSpc>
                <a:spcPts val="3609"/>
              </a:lnSpc>
              <a:buFont typeface="Arial"/>
              <a:buChar char="•"/>
            </a:pPr>
            <a:r>
              <a:rPr lang="en-US" sz="257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Immersive, interactive digital experiences.</a:t>
            </a:r>
          </a:p>
          <a:p>
            <a:pPr algn="l">
              <a:lnSpc>
                <a:spcPts val="4330"/>
              </a:lnSpc>
              <a:spcBef>
                <a:spcPct val="0"/>
              </a:spcBef>
            </a:pPr>
            <a:endParaRPr lang="en-US" sz="2577" b="1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23083" y="5849553"/>
            <a:ext cx="4795318" cy="143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ar-SA" sz="309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09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Adjustable Seating:</a:t>
            </a:r>
          </a:p>
          <a:p>
            <a:pPr marL="557022" lvl="1" indent="-278511" algn="l">
              <a:lnSpc>
                <a:spcPts val="3611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latin typeface="Quicksand Bold"/>
                <a:ea typeface="Quicksand Bold"/>
                <a:cs typeface="Quicksand Bold"/>
                <a:sym typeface="Quicksand Bold"/>
              </a:rPr>
              <a:t>Adjust seating </a:t>
            </a:r>
            <a:r>
              <a:rPr lang="en-US" sz="257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height for comfortable viewing.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11600" y="9065731"/>
            <a:ext cx="1676400" cy="1221269"/>
          </a:xfrm>
          <a:custGeom>
            <a:avLst/>
            <a:gdLst/>
            <a:ahLst/>
            <a:cxnLst/>
            <a:rect l="l" t="t" r="r" b="b"/>
            <a:pathLst>
              <a:path w="2269987" h="1238175">
                <a:moveTo>
                  <a:pt x="0" y="0"/>
                </a:moveTo>
                <a:lnTo>
                  <a:pt x="2269987" y="0"/>
                </a:lnTo>
                <a:lnTo>
                  <a:pt x="2269987" y="1238175"/>
                </a:lnTo>
                <a:lnTo>
                  <a:pt x="0" y="123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4834753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0" y="9280712"/>
            <a:ext cx="4696945" cy="1006288"/>
          </a:xfrm>
          <a:custGeom>
            <a:avLst/>
            <a:gdLst/>
            <a:ahLst/>
            <a:cxnLst/>
            <a:rect l="l" t="t" r="r" b="b"/>
            <a:pathLst>
              <a:path w="4696945" h="1006288">
                <a:moveTo>
                  <a:pt x="0" y="0"/>
                </a:moveTo>
                <a:lnTo>
                  <a:pt x="4696945" y="0"/>
                </a:lnTo>
                <a:lnTo>
                  <a:pt x="469694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grpSp>
        <p:nvGrpSpPr>
          <p:cNvPr id="5" name="Group 5"/>
          <p:cNvGrpSpPr/>
          <p:nvPr/>
        </p:nvGrpSpPr>
        <p:grpSpPr>
          <a:xfrm>
            <a:off x="2011466" y="1874563"/>
            <a:ext cx="15610353" cy="2188841"/>
            <a:chOff x="0" y="0"/>
            <a:chExt cx="4111369" cy="5764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11368" cy="576485"/>
            </a:xfrm>
            <a:custGeom>
              <a:avLst/>
              <a:gdLst/>
              <a:ahLst/>
              <a:cxnLst/>
              <a:rect l="l" t="t" r="r" b="b"/>
              <a:pathLst>
                <a:path w="4111368" h="576485">
                  <a:moveTo>
                    <a:pt x="25293" y="0"/>
                  </a:moveTo>
                  <a:lnTo>
                    <a:pt x="4086075" y="0"/>
                  </a:lnTo>
                  <a:cubicBezTo>
                    <a:pt x="4100044" y="0"/>
                    <a:pt x="4111368" y="11324"/>
                    <a:pt x="4111368" y="25293"/>
                  </a:cubicBezTo>
                  <a:lnTo>
                    <a:pt x="4111368" y="551192"/>
                  </a:lnTo>
                  <a:cubicBezTo>
                    <a:pt x="4111368" y="557900"/>
                    <a:pt x="4108703" y="564333"/>
                    <a:pt x="4103960" y="569077"/>
                  </a:cubicBezTo>
                  <a:cubicBezTo>
                    <a:pt x="4099217" y="573820"/>
                    <a:pt x="4092783" y="576485"/>
                    <a:pt x="4086075" y="576485"/>
                  </a:cubicBezTo>
                  <a:lnTo>
                    <a:pt x="25293" y="576485"/>
                  </a:lnTo>
                  <a:cubicBezTo>
                    <a:pt x="18585" y="576485"/>
                    <a:pt x="12152" y="573820"/>
                    <a:pt x="7408" y="569077"/>
                  </a:cubicBezTo>
                  <a:cubicBezTo>
                    <a:pt x="2665" y="564333"/>
                    <a:pt x="0" y="557900"/>
                    <a:pt x="0" y="551192"/>
                  </a:cubicBezTo>
                  <a:lnTo>
                    <a:pt x="0" y="25293"/>
                  </a:lnTo>
                  <a:cubicBezTo>
                    <a:pt x="0" y="18585"/>
                    <a:pt x="2665" y="12152"/>
                    <a:pt x="7408" y="7408"/>
                  </a:cubicBezTo>
                  <a:cubicBezTo>
                    <a:pt x="12152" y="2665"/>
                    <a:pt x="18585" y="0"/>
                    <a:pt x="25293" y="0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111369" cy="63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99037" y="4301529"/>
            <a:ext cx="979357" cy="1342083"/>
            <a:chOff x="0" y="0"/>
            <a:chExt cx="507412" cy="695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7412" cy="695343"/>
            </a:xfrm>
            <a:custGeom>
              <a:avLst/>
              <a:gdLst/>
              <a:ahLst/>
              <a:cxnLst/>
              <a:rect l="l" t="t" r="r" b="b"/>
              <a:pathLst>
                <a:path w="507412" h="695343">
                  <a:moveTo>
                    <a:pt x="253706" y="695343"/>
                  </a:moveTo>
                  <a:lnTo>
                    <a:pt x="0" y="288943"/>
                  </a:lnTo>
                  <a:lnTo>
                    <a:pt x="203200" y="288943"/>
                  </a:lnTo>
                  <a:lnTo>
                    <a:pt x="203200" y="0"/>
                  </a:lnTo>
                  <a:lnTo>
                    <a:pt x="304212" y="0"/>
                  </a:lnTo>
                  <a:lnTo>
                    <a:pt x="304212" y="288943"/>
                  </a:lnTo>
                  <a:lnTo>
                    <a:pt x="507412" y="288943"/>
                  </a:lnTo>
                  <a:lnTo>
                    <a:pt x="253706" y="695343"/>
                  </a:lnTo>
                  <a:close/>
                </a:path>
              </a:pathLst>
            </a:custGeom>
            <a:solidFill>
              <a:srgbClr val="4987A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57150"/>
              <a:ext cx="101012" cy="650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26379" y="258763"/>
            <a:ext cx="563524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The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8473" y="2327633"/>
            <a:ext cx="1448048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Limited visibility of artwork due to fixed display heights, restricting accessibility for visitors of mobility.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011466" y="6883499"/>
            <a:ext cx="15610353" cy="2397213"/>
            <a:chOff x="0" y="0"/>
            <a:chExt cx="4111369" cy="6313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11368" cy="631365"/>
            </a:xfrm>
            <a:custGeom>
              <a:avLst/>
              <a:gdLst/>
              <a:ahLst/>
              <a:cxnLst/>
              <a:rect l="l" t="t" r="r" b="b"/>
              <a:pathLst>
                <a:path w="4111368" h="631365">
                  <a:moveTo>
                    <a:pt x="25293" y="0"/>
                  </a:moveTo>
                  <a:lnTo>
                    <a:pt x="4086075" y="0"/>
                  </a:lnTo>
                  <a:cubicBezTo>
                    <a:pt x="4100044" y="0"/>
                    <a:pt x="4111368" y="11324"/>
                    <a:pt x="4111368" y="25293"/>
                  </a:cubicBezTo>
                  <a:lnTo>
                    <a:pt x="4111368" y="606071"/>
                  </a:lnTo>
                  <a:cubicBezTo>
                    <a:pt x="4111368" y="612780"/>
                    <a:pt x="4108703" y="619213"/>
                    <a:pt x="4103960" y="623956"/>
                  </a:cubicBezTo>
                  <a:cubicBezTo>
                    <a:pt x="4099217" y="628700"/>
                    <a:pt x="4092783" y="631365"/>
                    <a:pt x="4086075" y="631365"/>
                  </a:cubicBezTo>
                  <a:lnTo>
                    <a:pt x="25293" y="631365"/>
                  </a:lnTo>
                  <a:cubicBezTo>
                    <a:pt x="18585" y="631365"/>
                    <a:pt x="12152" y="628700"/>
                    <a:pt x="7408" y="623956"/>
                  </a:cubicBezTo>
                  <a:cubicBezTo>
                    <a:pt x="2665" y="619213"/>
                    <a:pt x="0" y="612780"/>
                    <a:pt x="0" y="606071"/>
                  </a:cubicBezTo>
                  <a:lnTo>
                    <a:pt x="0" y="25293"/>
                  </a:lnTo>
                  <a:cubicBezTo>
                    <a:pt x="0" y="18585"/>
                    <a:pt x="2665" y="12152"/>
                    <a:pt x="7408" y="7408"/>
                  </a:cubicBezTo>
                  <a:cubicBezTo>
                    <a:pt x="12152" y="2665"/>
                    <a:pt x="18585" y="0"/>
                    <a:pt x="25293" y="0"/>
                  </a:cubicBezTo>
                  <a:close/>
                </a:path>
              </a:pathLst>
            </a:custGeom>
            <a:solidFill>
              <a:srgbClr val="C2D1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111369" cy="68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1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02591" y="5505550"/>
            <a:ext cx="563524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The Solution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15250" y="7168329"/>
            <a:ext cx="14910827" cy="177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0"/>
              </a:lnSpc>
              <a:spcBef>
                <a:spcPct val="0"/>
              </a:spcBef>
            </a:pPr>
            <a:r>
              <a:rPr lang="en-US" sz="340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Involves an automated height-adjustment system that detects visitor height and adjusts artwork displays for optimal viewing, ensuring accessibility for all, including those with mobility disabilities.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6275487"/>
            <a:ext cx="1590486" cy="3276283"/>
          </a:xfrm>
          <a:custGeom>
            <a:avLst/>
            <a:gdLst/>
            <a:ahLst/>
            <a:cxnLst/>
            <a:rect l="l" t="t" r="r" b="b"/>
            <a:pathLst>
              <a:path w="1590486" h="3276283">
                <a:moveTo>
                  <a:pt x="0" y="0"/>
                </a:moveTo>
                <a:lnTo>
                  <a:pt x="1590486" y="0"/>
                </a:lnTo>
                <a:lnTo>
                  <a:pt x="1590486" y="3276282"/>
                </a:lnTo>
                <a:lnTo>
                  <a:pt x="0" y="327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60729" y="9413683"/>
            <a:ext cx="1708175" cy="931732"/>
          </a:xfrm>
          <a:custGeom>
            <a:avLst/>
            <a:gdLst/>
            <a:ahLst/>
            <a:cxnLst/>
            <a:rect l="l" t="t" r="r" b="b"/>
            <a:pathLst>
              <a:path w="1708175" h="931732">
                <a:moveTo>
                  <a:pt x="0" y="0"/>
                </a:moveTo>
                <a:lnTo>
                  <a:pt x="1708175" y="0"/>
                </a:lnTo>
                <a:lnTo>
                  <a:pt x="1708175" y="931732"/>
                </a:lnTo>
                <a:lnTo>
                  <a:pt x="0" y="93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6660729" y="0"/>
            <a:ext cx="1708175" cy="1028700"/>
          </a:xfrm>
          <a:custGeom>
            <a:avLst/>
            <a:gdLst/>
            <a:ahLst/>
            <a:cxnLst/>
            <a:rect l="l" t="t" r="r" b="b"/>
            <a:pathLst>
              <a:path w="1708175" h="1028700">
                <a:moveTo>
                  <a:pt x="1708175" y="0"/>
                </a:moveTo>
                <a:lnTo>
                  <a:pt x="0" y="0"/>
                </a:lnTo>
                <a:lnTo>
                  <a:pt x="0" y="1028700"/>
                </a:lnTo>
                <a:lnTo>
                  <a:pt x="1708175" y="1028700"/>
                </a:lnTo>
                <a:lnTo>
                  <a:pt x="17081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26177" y="9339127"/>
            <a:ext cx="1363485" cy="1006288"/>
          </a:xfrm>
          <a:custGeom>
            <a:avLst/>
            <a:gdLst/>
            <a:ahLst/>
            <a:cxnLst/>
            <a:rect l="l" t="t" r="r" b="b"/>
            <a:pathLst>
              <a:path w="1363485" h="1006288">
                <a:moveTo>
                  <a:pt x="0" y="0"/>
                </a:moveTo>
                <a:lnTo>
                  <a:pt x="1363485" y="0"/>
                </a:lnTo>
                <a:lnTo>
                  <a:pt x="136348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4480"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1482290" y="0"/>
            <a:ext cx="15033458" cy="10287000"/>
          </a:xfrm>
          <a:custGeom>
            <a:avLst/>
            <a:gdLst/>
            <a:ahLst/>
            <a:cxnLst/>
            <a:rect l="l" t="t" r="r" b="b"/>
            <a:pathLst>
              <a:path w="15033458" h="10287000">
                <a:moveTo>
                  <a:pt x="0" y="0"/>
                </a:moveTo>
                <a:lnTo>
                  <a:pt x="15033458" y="0"/>
                </a:lnTo>
                <a:lnTo>
                  <a:pt x="15033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37" t="-1531" b="-1531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337903"/>
            <a:ext cx="1647385" cy="898574"/>
          </a:xfrm>
          <a:custGeom>
            <a:avLst/>
            <a:gdLst/>
            <a:ahLst/>
            <a:cxnLst/>
            <a:rect l="l" t="t" r="r" b="b"/>
            <a:pathLst>
              <a:path w="1647385" h="898574">
                <a:moveTo>
                  <a:pt x="1647385" y="0"/>
                </a:moveTo>
                <a:lnTo>
                  <a:pt x="0" y="0"/>
                </a:lnTo>
                <a:lnTo>
                  <a:pt x="0" y="898574"/>
                </a:lnTo>
                <a:lnTo>
                  <a:pt x="1647385" y="898574"/>
                </a:lnTo>
                <a:lnTo>
                  <a:pt x="164738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35426" y="-248203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0" y="0"/>
                </a:moveTo>
                <a:lnTo>
                  <a:pt x="3453247" y="0"/>
                </a:lnTo>
                <a:lnTo>
                  <a:pt x="3453247" y="2079620"/>
                </a:lnTo>
                <a:lnTo>
                  <a:pt x="0" y="207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3842609" y="9316715"/>
            <a:ext cx="4412784" cy="940951"/>
          </a:xfrm>
          <a:custGeom>
            <a:avLst/>
            <a:gdLst/>
            <a:ahLst/>
            <a:cxnLst/>
            <a:rect l="l" t="t" r="r" b="b"/>
            <a:pathLst>
              <a:path w="4412784" h="940951">
                <a:moveTo>
                  <a:pt x="0" y="0"/>
                </a:moveTo>
                <a:lnTo>
                  <a:pt x="4412785" y="0"/>
                </a:lnTo>
                <a:lnTo>
                  <a:pt x="4412785" y="940951"/>
                </a:lnTo>
                <a:lnTo>
                  <a:pt x="0" y="94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657801" r="-6439" b="-694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1425556" y="1368300"/>
            <a:ext cx="5189939" cy="136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Goal</a:t>
            </a:r>
          </a:p>
        </p:txBody>
      </p:sp>
      <p:sp>
        <p:nvSpPr>
          <p:cNvPr id="6" name="Freeform 6"/>
          <p:cNvSpPr/>
          <p:nvPr/>
        </p:nvSpPr>
        <p:spPr>
          <a:xfrm>
            <a:off x="7056956" y="6448009"/>
            <a:ext cx="3371850" cy="3371850"/>
          </a:xfrm>
          <a:custGeom>
            <a:avLst/>
            <a:gdLst/>
            <a:ahLst/>
            <a:cxnLst/>
            <a:rect l="l" t="t" r="r" b="b"/>
            <a:pathLst>
              <a:path w="3371850" h="3371850">
                <a:moveTo>
                  <a:pt x="0" y="0"/>
                </a:moveTo>
                <a:lnTo>
                  <a:pt x="3371850" y="0"/>
                </a:lnTo>
                <a:lnTo>
                  <a:pt x="3371850" y="3371850"/>
                </a:lnTo>
                <a:lnTo>
                  <a:pt x="0" y="3371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578901" y="3204358"/>
            <a:ext cx="17709099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Our goal is to enhance accessibility for all visitors by implementing an automated system that adjusts artwork heights based on visitor needs.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71517" y="9223103"/>
            <a:ext cx="2016483" cy="1099900"/>
          </a:xfrm>
          <a:custGeom>
            <a:avLst/>
            <a:gdLst/>
            <a:ahLst/>
            <a:cxnLst/>
            <a:rect l="l" t="t" r="r" b="b"/>
            <a:pathLst>
              <a:path w="2016483" h="1099900">
                <a:moveTo>
                  <a:pt x="0" y="0"/>
                </a:moveTo>
                <a:lnTo>
                  <a:pt x="2016483" y="0"/>
                </a:lnTo>
                <a:lnTo>
                  <a:pt x="2016483" y="1099900"/>
                </a:lnTo>
                <a:lnTo>
                  <a:pt x="0" y="109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5130674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-26177" y="9316715"/>
            <a:ext cx="2374649" cy="1006288"/>
          </a:xfrm>
          <a:custGeom>
            <a:avLst/>
            <a:gdLst/>
            <a:ahLst/>
            <a:cxnLst/>
            <a:rect l="l" t="t" r="r" b="b"/>
            <a:pathLst>
              <a:path w="2374649" h="1006288">
                <a:moveTo>
                  <a:pt x="0" y="0"/>
                </a:moveTo>
                <a:lnTo>
                  <a:pt x="2374650" y="0"/>
                </a:lnTo>
                <a:lnTo>
                  <a:pt x="2374650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7795"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4870656" y="-4008"/>
            <a:ext cx="8549576" cy="136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The proposed system </a:t>
            </a:r>
          </a:p>
        </p:txBody>
      </p:sp>
      <p:sp>
        <p:nvSpPr>
          <p:cNvPr id="6" name="Freeform 6"/>
          <p:cNvSpPr/>
          <p:nvPr/>
        </p:nvSpPr>
        <p:spPr>
          <a:xfrm>
            <a:off x="3160214" y="1364449"/>
            <a:ext cx="11970460" cy="8958554"/>
          </a:xfrm>
          <a:custGeom>
            <a:avLst/>
            <a:gdLst/>
            <a:ahLst/>
            <a:cxnLst/>
            <a:rect l="l" t="t" r="r" b="b"/>
            <a:pathLst>
              <a:path w="11970460" h="8958554">
                <a:moveTo>
                  <a:pt x="0" y="0"/>
                </a:moveTo>
                <a:lnTo>
                  <a:pt x="11970460" y="0"/>
                </a:lnTo>
                <a:lnTo>
                  <a:pt x="11970460" y="8958554"/>
                </a:lnTo>
                <a:lnTo>
                  <a:pt x="0" y="8958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9" b="-249"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0656" y="9190050"/>
            <a:ext cx="2177288" cy="1187612"/>
          </a:xfrm>
          <a:custGeom>
            <a:avLst/>
            <a:gdLst/>
            <a:ahLst/>
            <a:cxnLst/>
            <a:rect l="l" t="t" r="r" b="b"/>
            <a:pathLst>
              <a:path w="2177288" h="1187612">
                <a:moveTo>
                  <a:pt x="0" y="0"/>
                </a:moveTo>
                <a:lnTo>
                  <a:pt x="2177288" y="0"/>
                </a:lnTo>
                <a:lnTo>
                  <a:pt x="2177288" y="1187612"/>
                </a:lnTo>
                <a:lnTo>
                  <a:pt x="0" y="1187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flipH="1">
            <a:off x="14834753" y="-11110"/>
            <a:ext cx="3453247" cy="2079620"/>
          </a:xfrm>
          <a:custGeom>
            <a:avLst/>
            <a:gdLst/>
            <a:ahLst/>
            <a:cxnLst/>
            <a:rect l="l" t="t" r="r" b="b"/>
            <a:pathLst>
              <a:path w="3453247" h="2079620">
                <a:moveTo>
                  <a:pt x="3453247" y="0"/>
                </a:moveTo>
                <a:lnTo>
                  <a:pt x="0" y="0"/>
                </a:lnTo>
                <a:lnTo>
                  <a:pt x="0" y="2079620"/>
                </a:lnTo>
                <a:lnTo>
                  <a:pt x="3453247" y="2079620"/>
                </a:lnTo>
                <a:lnTo>
                  <a:pt x="345324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439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0" y="9280712"/>
            <a:ext cx="4696945" cy="1006288"/>
          </a:xfrm>
          <a:custGeom>
            <a:avLst/>
            <a:gdLst/>
            <a:ahLst/>
            <a:cxnLst/>
            <a:rect l="l" t="t" r="r" b="b"/>
            <a:pathLst>
              <a:path w="4696945" h="1006288">
                <a:moveTo>
                  <a:pt x="0" y="0"/>
                </a:moveTo>
                <a:lnTo>
                  <a:pt x="4696945" y="0"/>
                </a:lnTo>
                <a:lnTo>
                  <a:pt x="4696945" y="1006288"/>
                </a:lnTo>
                <a:lnTo>
                  <a:pt x="0" y="1006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6150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552999" y="2001835"/>
            <a:ext cx="17542719" cy="81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1- Visitor Detection 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detects visitors, including wheelchair’s users, with computer vision Machine Learning and sensors.</a:t>
            </a:r>
          </a:p>
          <a:p>
            <a:pPr algn="l">
              <a:lnSpc>
                <a:spcPts val="4900"/>
              </a:lnSpc>
            </a:pPr>
            <a:endParaRPr lang="en-US" sz="3500" b="1" dirty="0">
              <a:solidFill>
                <a:srgbClr val="000000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Artwork height Adjustment: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3A403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adjusts artwork height with motorized controls and returns to the original position after the visitor leaves.</a:t>
            </a:r>
          </a:p>
          <a:p>
            <a:pPr algn="l">
              <a:lnSpc>
                <a:spcPts val="4900"/>
              </a:lnSpc>
            </a:pPr>
            <a:endParaRPr lang="en-US" sz="3500" b="1" dirty="0">
              <a:solidFill>
                <a:srgbClr val="3A4031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4987A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System Communication and Calibration:</a:t>
            </a:r>
          </a:p>
          <a:p>
            <a:pPr algn="l">
              <a:lnSpc>
                <a:spcPts val="4900"/>
              </a:lnSpc>
            </a:pPr>
            <a:r>
              <a:rPr lang="en-US" sz="3500" b="1" dirty="0">
                <a:solidFill>
                  <a:srgbClr val="3A403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should ensure reliable Wi-Fi communication between accurate calibration for real-time height adjustments and ML detection via Wi-Fi. </a:t>
            </a:r>
          </a:p>
          <a:p>
            <a:pPr algn="l">
              <a:lnSpc>
                <a:spcPts val="4900"/>
              </a:lnSpc>
            </a:pPr>
            <a:endParaRPr lang="en-US" sz="3500" b="1" dirty="0">
              <a:solidFill>
                <a:srgbClr val="3A4031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4900"/>
              </a:lnSpc>
            </a:pPr>
            <a:endParaRPr lang="en-US" sz="3500" b="1" dirty="0">
              <a:solidFill>
                <a:srgbClr val="3A4031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2999" y="468088"/>
            <a:ext cx="12860614" cy="136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8"/>
              </a:lnSpc>
            </a:pPr>
            <a:r>
              <a:rPr lang="en-US" sz="7998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Main Functional Requirements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383593-8639-4180-55FB-4535C4924BC9}"/>
                  </a:ext>
                </a:extLst>
              </p14:cNvPr>
              <p14:cNvContentPartPr/>
              <p14:nvPr/>
            </p14:nvContentPartPr>
            <p14:xfrm>
              <a:off x="3244575" y="247688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383593-8639-4180-55FB-4535C4924B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5575" y="246824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46218D1DD5BE4FBCE80C01D87DAF4B" ma:contentTypeVersion="11" ma:contentTypeDescription="Create a new document." ma:contentTypeScope="" ma:versionID="a8b39b6d99320f2920b8bffeb5d538da">
  <xsd:schema xmlns:xsd="http://www.w3.org/2001/XMLSchema" xmlns:xs="http://www.w3.org/2001/XMLSchema" xmlns:p="http://schemas.microsoft.com/office/2006/metadata/properties" xmlns:ns3="3c942687-4a54-4191-aa3d-07b429f38e76" xmlns:ns4="7a61cec6-25d4-4d96-9643-c9ab40a9dd4f" targetNamespace="http://schemas.microsoft.com/office/2006/metadata/properties" ma:root="true" ma:fieldsID="0e3c9cbbfea29799cf2627c5fa191cf9" ns3:_="" ns4:_="">
    <xsd:import namespace="3c942687-4a54-4191-aa3d-07b429f38e76"/>
    <xsd:import namespace="7a61cec6-25d4-4d96-9643-c9ab40a9dd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42687-4a54-4191-aa3d-07b429f38e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1cec6-25d4-4d96-9643-c9ab40a9dd4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942687-4a54-4191-aa3d-07b429f38e76" xsi:nil="true"/>
  </documentManagement>
</p:properties>
</file>

<file path=customXml/itemProps1.xml><?xml version="1.0" encoding="utf-8"?>
<ds:datastoreItem xmlns:ds="http://schemas.openxmlformats.org/officeDocument/2006/customXml" ds:itemID="{C6BDD54B-E9A3-4DD4-B56D-BC30906641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D556A6-51BE-4AF8-BB16-8B914C9B0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942687-4a54-4191-aa3d-07b429f38e76"/>
    <ds:schemaRef ds:uri="7a61cec6-25d4-4d96-9643-c9ab40a9d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4EF84F-A5E4-4478-8CA0-978C3FDD0F7B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7a61cec6-25d4-4d96-9643-c9ab40a9dd4f"/>
    <ds:schemaRef ds:uri="http://www.w3.org/XML/1998/namespace"/>
    <ds:schemaRef ds:uri="http://schemas.openxmlformats.org/package/2006/metadata/core-properties"/>
    <ds:schemaRef ds:uri="3c942687-4a54-4191-aa3d-07b429f38e7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581</Words>
  <Application>Microsoft Office PowerPoint</Application>
  <PresentationFormat>Custom</PresentationFormat>
  <Paragraphs>95</Paragraphs>
  <Slides>18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Quicksand Bold</vt:lpstr>
      <vt:lpstr>Arial</vt:lpstr>
      <vt:lpstr>Cormorant Garamond Bold</vt:lpstr>
      <vt:lpstr>Calibri</vt:lpstr>
      <vt:lpstr>Cormorant Garamond Bold Italics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Phase A</dc:title>
  <dc:creator>MuŠtαFα Šhαmα</dc:creator>
  <cp:lastModifiedBy>מריסול קרואני</cp:lastModifiedBy>
  <cp:revision>9</cp:revision>
  <dcterms:created xsi:type="dcterms:W3CDTF">2006-08-16T00:00:00Z</dcterms:created>
  <dcterms:modified xsi:type="dcterms:W3CDTF">2024-09-21T19:44:45Z</dcterms:modified>
  <dc:identifier>DAGQKWWX03Q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0x010100DF46218D1DD5BE4FBCE80C01D87DAF4B</vt:lpwstr>
  </property>
</Properties>
</file>